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Cinzel Bold" panose="020B0604020202020204" charset="0"/>
      <p:regular r:id="rId18"/>
    </p:embeddedFont>
    <p:embeddedFont>
      <p:font typeface="Horizon" panose="020B0604020202020204" charset="0"/>
      <p:regular r:id="rId19"/>
    </p:embeddedFont>
    <p:embeddedFont>
      <p:font typeface="Lato Bold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 Italics" panose="020B0604020202020204" charset="0"/>
      <p:regular r:id="rId27"/>
    </p:embeddedFont>
    <p:embeddedFont>
      <p:font typeface="Times New Roman Bold" panose="02020803070505020304" pitchFamily="18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en.wikipedia.org/wiki/Brazil" TargetMode="External"/><Relationship Id="rId4" Type="http://schemas.openxmlformats.org/officeDocument/2006/relationships/hyperlink" Target="https://en.wikipedia.org/wiki/List_of_cities_in_Brazil_by_popul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33958" cy="10287000"/>
            <a:chOff x="0" y="0"/>
            <a:chExt cx="878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080" cy="2709333"/>
            </a:xfrm>
            <a:custGeom>
              <a:avLst/>
              <a:gdLst/>
              <a:ahLst/>
              <a:cxnLst/>
              <a:rect l="l" t="t" r="r" b="b"/>
              <a:pathLst>
                <a:path w="878080" h="2709333">
                  <a:moveTo>
                    <a:pt x="0" y="0"/>
                  </a:moveTo>
                  <a:lnTo>
                    <a:pt x="878080" y="0"/>
                  </a:lnTo>
                  <a:lnTo>
                    <a:pt x="878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7808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48322" y="4116240"/>
            <a:ext cx="10706524" cy="154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43"/>
              </a:lnSpc>
              <a:spcBef>
                <a:spcPct val="0"/>
              </a:spcBef>
            </a:pPr>
            <a:r>
              <a:rPr lang="en-US" sz="903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3648322" y="5611372"/>
            <a:ext cx="10163881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127816" y="339871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871174" y="2898055"/>
            <a:ext cx="1312868" cy="1253492"/>
          </a:xfrm>
          <a:custGeom>
            <a:avLst/>
            <a:gdLst/>
            <a:ahLst/>
            <a:cxnLst/>
            <a:rect l="l" t="t" r="r" b="b"/>
            <a:pathLst>
              <a:path w="1312868" h="1253492">
                <a:moveTo>
                  <a:pt x="0" y="0"/>
                </a:moveTo>
                <a:lnTo>
                  <a:pt x="1312868" y="0"/>
                </a:lnTo>
                <a:lnTo>
                  <a:pt x="1312868" y="1253492"/>
                </a:lnTo>
                <a:lnTo>
                  <a:pt x="0" y="125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648322" y="2858603"/>
            <a:ext cx="6124671" cy="129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5"/>
              </a:lnSpc>
              <a:spcBef>
                <a:spcPct val="0"/>
              </a:spcBef>
            </a:pPr>
            <a:r>
              <a:rPr lang="en-US" sz="6846">
                <a:solidFill>
                  <a:srgbClr val="F9C31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OLIST STORE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43495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11509" y="1028700"/>
            <a:ext cx="17064981" cy="8283003"/>
          </a:xfrm>
          <a:custGeom>
            <a:avLst/>
            <a:gdLst/>
            <a:ahLst/>
            <a:cxnLst/>
            <a:rect l="l" t="t" r="r" b="b"/>
            <a:pathLst>
              <a:path w="17064981" h="8283003">
                <a:moveTo>
                  <a:pt x="0" y="0"/>
                </a:moveTo>
                <a:lnTo>
                  <a:pt x="17064982" y="0"/>
                </a:lnTo>
                <a:lnTo>
                  <a:pt x="17064982" y="8283003"/>
                </a:lnTo>
                <a:lnTo>
                  <a:pt x="0" y="828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318829" y="81775"/>
            <a:ext cx="5650343" cy="8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78"/>
              </a:lnSpc>
              <a:spcBef>
                <a:spcPct val="0"/>
              </a:spcBef>
            </a:pPr>
            <a:r>
              <a:rPr lang="en-US" sz="5127" u="none" strike="noStrike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 SQL QUERIES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255597" cy="13183610"/>
            <a:chOff x="0" y="0"/>
            <a:chExt cx="1384190" cy="3472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097" y="1470853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4999"/>
                </a:lnTo>
                <a:lnTo>
                  <a:pt x="0" y="723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3320275" y="175775"/>
            <a:ext cx="95094" cy="9840356"/>
            <a:chOff x="0" y="0"/>
            <a:chExt cx="25045" cy="2591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045" cy="2591699"/>
            </a:xfrm>
            <a:custGeom>
              <a:avLst/>
              <a:gdLst/>
              <a:ahLst/>
              <a:cxnLst/>
              <a:rect l="l" t="t" r="r" b="b"/>
              <a:pathLst>
                <a:path w="25045" h="2591699">
                  <a:moveTo>
                    <a:pt x="0" y="0"/>
                  </a:moveTo>
                  <a:lnTo>
                    <a:pt x="25045" y="0"/>
                  </a:lnTo>
                  <a:lnTo>
                    <a:pt x="25045" y="2591699"/>
                  </a:lnTo>
                  <a:lnTo>
                    <a:pt x="0" y="2591699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5045" cy="261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365947" y="2477603"/>
            <a:ext cx="5549818" cy="5549818"/>
          </a:xfrm>
          <a:custGeom>
            <a:avLst/>
            <a:gdLst/>
            <a:ahLst/>
            <a:cxnLst/>
            <a:rect l="l" t="t" r="r" b="b"/>
            <a:pathLst>
              <a:path w="5549818" h="5549818">
                <a:moveTo>
                  <a:pt x="0" y="0"/>
                </a:moveTo>
                <a:lnTo>
                  <a:pt x="5549818" y="0"/>
                </a:lnTo>
                <a:lnTo>
                  <a:pt x="5549818" y="5549819"/>
                </a:lnTo>
                <a:lnTo>
                  <a:pt x="0" y="5549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8873096" y="3528575"/>
            <a:ext cx="8947878" cy="1614925"/>
            <a:chOff x="0" y="0"/>
            <a:chExt cx="2356643" cy="4253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56643" cy="425330"/>
            </a:xfrm>
            <a:custGeom>
              <a:avLst/>
              <a:gdLst/>
              <a:ahLst/>
              <a:cxnLst/>
              <a:rect l="l" t="t" r="r" b="b"/>
              <a:pathLst>
                <a:path w="2356643" h="425330">
                  <a:moveTo>
                    <a:pt x="0" y="0"/>
                  </a:moveTo>
                  <a:lnTo>
                    <a:pt x="2356643" y="0"/>
                  </a:lnTo>
                  <a:lnTo>
                    <a:pt x="2356643" y="425330"/>
                  </a:lnTo>
                  <a:lnTo>
                    <a:pt x="0" y="425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2356643" cy="558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 A S H B O A R D 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26593" y="4943384"/>
            <a:ext cx="0" cy="21629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8797" y="775061"/>
            <a:ext cx="15249675" cy="8763000"/>
            <a:chOff x="0" y="0"/>
            <a:chExt cx="4016375" cy="2307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6375" cy="2307951"/>
            </a:xfrm>
            <a:custGeom>
              <a:avLst/>
              <a:gdLst/>
              <a:ahLst/>
              <a:cxnLst/>
              <a:rect l="l" t="t" r="r" b="b"/>
              <a:pathLst>
                <a:path w="4016375" h="2307951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48564" y="775061"/>
            <a:ext cx="290233" cy="8763000"/>
            <a:chOff x="0" y="0"/>
            <a:chExt cx="76440" cy="2307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440" cy="2307951"/>
            </a:xfrm>
            <a:custGeom>
              <a:avLst/>
              <a:gdLst/>
              <a:ahLst/>
              <a:cxnLst/>
              <a:rect l="l" t="t" r="r" b="b"/>
              <a:pathLst>
                <a:path w="76440" h="2307951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89724" y="1782594"/>
            <a:ext cx="14947821" cy="6321581"/>
          </a:xfrm>
          <a:custGeom>
            <a:avLst/>
            <a:gdLst/>
            <a:ahLst/>
            <a:cxnLst/>
            <a:rect l="l" t="t" r="r" b="b"/>
            <a:pathLst>
              <a:path w="14947821" h="6321581">
                <a:moveTo>
                  <a:pt x="0" y="0"/>
                </a:moveTo>
                <a:lnTo>
                  <a:pt x="14947821" y="0"/>
                </a:lnTo>
                <a:lnTo>
                  <a:pt x="14947821" y="6321581"/>
                </a:lnTo>
                <a:lnTo>
                  <a:pt x="0" y="632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66150" y="4455039"/>
            <a:ext cx="1920885" cy="48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8"/>
              </a:lnSpc>
              <a:spcBef>
                <a:spcPct val="0"/>
              </a:spcBef>
            </a:pPr>
            <a:r>
              <a:rPr lang="en-US" sz="2898" u="none" strike="noStrike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EXCEL</a:t>
            </a:r>
          </a:p>
        </p:txBody>
      </p:sp>
      <p:sp>
        <p:nvSpPr>
          <p:cNvPr id="14" name="AutoShape 14"/>
          <p:cNvSpPr/>
          <p:nvPr/>
        </p:nvSpPr>
        <p:spPr>
          <a:xfrm flipH="1" flipV="1">
            <a:off x="1207543" y="2339744"/>
            <a:ext cx="19050" cy="20318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V="1">
            <a:off x="1207543" y="233974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 flipV="1">
            <a:off x="1207225" y="708725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940693" y="3967638"/>
            <a:ext cx="571799" cy="1379694"/>
            <a:chOff x="0" y="0"/>
            <a:chExt cx="150597" cy="3633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597" cy="363376"/>
            </a:xfrm>
            <a:custGeom>
              <a:avLst/>
              <a:gdLst/>
              <a:ahLst/>
              <a:cxnLst/>
              <a:rect l="l" t="t" r="r" b="b"/>
              <a:pathLst>
                <a:path w="150597" h="363376">
                  <a:moveTo>
                    <a:pt x="0" y="0"/>
                  </a:moveTo>
                  <a:lnTo>
                    <a:pt x="150597" y="0"/>
                  </a:lnTo>
                  <a:lnTo>
                    <a:pt x="150597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0597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26593" y="4943384"/>
            <a:ext cx="0" cy="21629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8797" y="775061"/>
            <a:ext cx="15249675" cy="8763000"/>
            <a:chOff x="0" y="0"/>
            <a:chExt cx="4016375" cy="2307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6375" cy="2307951"/>
            </a:xfrm>
            <a:custGeom>
              <a:avLst/>
              <a:gdLst/>
              <a:ahLst/>
              <a:cxnLst/>
              <a:rect l="l" t="t" r="r" b="b"/>
              <a:pathLst>
                <a:path w="4016375" h="2307951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48564" y="775061"/>
            <a:ext cx="290233" cy="8763000"/>
            <a:chOff x="0" y="0"/>
            <a:chExt cx="76440" cy="2307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440" cy="2307951"/>
            </a:xfrm>
            <a:custGeom>
              <a:avLst/>
              <a:gdLst/>
              <a:ahLst/>
              <a:cxnLst/>
              <a:rect l="l" t="t" r="r" b="b"/>
              <a:pathLst>
                <a:path w="76440" h="2307951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 flipV="1">
            <a:off x="1207543" y="2339744"/>
            <a:ext cx="19050" cy="20636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flipV="1">
            <a:off x="1207543" y="233974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flipV="1">
            <a:off x="1207225" y="708725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2899462" y="1130136"/>
            <a:ext cx="14728344" cy="8052851"/>
          </a:xfrm>
          <a:custGeom>
            <a:avLst/>
            <a:gdLst/>
            <a:ahLst/>
            <a:cxnLst/>
            <a:rect l="l" t="t" r="r" b="b"/>
            <a:pathLst>
              <a:path w="14728344" h="8052851">
                <a:moveTo>
                  <a:pt x="0" y="0"/>
                </a:moveTo>
                <a:lnTo>
                  <a:pt x="14728344" y="0"/>
                </a:lnTo>
                <a:lnTo>
                  <a:pt x="14728344" y="8052851"/>
                </a:lnTo>
                <a:lnTo>
                  <a:pt x="0" y="805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266150" y="4455039"/>
            <a:ext cx="1920885" cy="48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TABLEAU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956575" y="3712924"/>
            <a:ext cx="540036" cy="1920885"/>
            <a:chOff x="0" y="0"/>
            <a:chExt cx="142232" cy="505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2232" cy="505912"/>
            </a:xfrm>
            <a:custGeom>
              <a:avLst/>
              <a:gdLst/>
              <a:ahLst/>
              <a:cxnLst/>
              <a:rect l="l" t="t" r="r" b="b"/>
              <a:pathLst>
                <a:path w="142232" h="505912">
                  <a:moveTo>
                    <a:pt x="0" y="0"/>
                  </a:moveTo>
                  <a:lnTo>
                    <a:pt x="142232" y="0"/>
                  </a:lnTo>
                  <a:lnTo>
                    <a:pt x="142232" y="505912"/>
                  </a:lnTo>
                  <a:lnTo>
                    <a:pt x="0" y="505912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2232" cy="553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226593" y="4943384"/>
            <a:ext cx="0" cy="21629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38797" y="775061"/>
            <a:ext cx="15249675" cy="8763000"/>
            <a:chOff x="0" y="0"/>
            <a:chExt cx="4016375" cy="2307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6375" cy="2307951"/>
            </a:xfrm>
            <a:custGeom>
              <a:avLst/>
              <a:gdLst/>
              <a:ahLst/>
              <a:cxnLst/>
              <a:rect l="l" t="t" r="r" b="b"/>
              <a:pathLst>
                <a:path w="4016375" h="2307951">
                  <a:moveTo>
                    <a:pt x="0" y="0"/>
                  </a:moveTo>
                  <a:lnTo>
                    <a:pt x="4016375" y="0"/>
                  </a:lnTo>
                  <a:lnTo>
                    <a:pt x="4016375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016375" cy="2365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48564" y="775061"/>
            <a:ext cx="290233" cy="8763000"/>
            <a:chOff x="0" y="0"/>
            <a:chExt cx="76440" cy="2307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440" cy="2307951"/>
            </a:xfrm>
            <a:custGeom>
              <a:avLst/>
              <a:gdLst/>
              <a:ahLst/>
              <a:cxnLst/>
              <a:rect l="l" t="t" r="r" b="b"/>
              <a:pathLst>
                <a:path w="76440" h="2307951">
                  <a:moveTo>
                    <a:pt x="0" y="0"/>
                  </a:moveTo>
                  <a:lnTo>
                    <a:pt x="76440" y="0"/>
                  </a:lnTo>
                  <a:lnTo>
                    <a:pt x="76440" y="2307951"/>
                  </a:lnTo>
                  <a:lnTo>
                    <a:pt x="0" y="2307951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6440" cy="23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 flipV="1">
            <a:off x="1207543" y="2339744"/>
            <a:ext cx="19050" cy="20318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flipV="1">
            <a:off x="1207543" y="233974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flipV="1">
            <a:off x="1207225" y="7087254"/>
            <a:ext cx="114102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3041836" y="1097075"/>
            <a:ext cx="14443596" cy="8176123"/>
          </a:xfrm>
          <a:custGeom>
            <a:avLst/>
            <a:gdLst/>
            <a:ahLst/>
            <a:cxnLst/>
            <a:rect l="l" t="t" r="r" b="b"/>
            <a:pathLst>
              <a:path w="14443596" h="8176123">
                <a:moveTo>
                  <a:pt x="0" y="0"/>
                </a:moveTo>
                <a:lnTo>
                  <a:pt x="14443597" y="0"/>
                </a:lnTo>
                <a:lnTo>
                  <a:pt x="14443597" y="8176123"/>
                </a:lnTo>
                <a:lnTo>
                  <a:pt x="0" y="817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266150" y="4455039"/>
            <a:ext cx="1920885" cy="48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9C31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 BI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940693" y="3649564"/>
            <a:ext cx="571799" cy="2015842"/>
            <a:chOff x="0" y="0"/>
            <a:chExt cx="150597" cy="5309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597" cy="530921"/>
            </a:xfrm>
            <a:custGeom>
              <a:avLst/>
              <a:gdLst/>
              <a:ahLst/>
              <a:cxnLst/>
              <a:rect l="l" t="t" r="r" b="b"/>
              <a:pathLst>
                <a:path w="150597" h="530921">
                  <a:moveTo>
                    <a:pt x="0" y="0"/>
                  </a:moveTo>
                  <a:lnTo>
                    <a:pt x="150597" y="0"/>
                  </a:lnTo>
                  <a:lnTo>
                    <a:pt x="150597" y="530921"/>
                  </a:lnTo>
                  <a:lnTo>
                    <a:pt x="0" y="530921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0597" cy="578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414" y="4461107"/>
            <a:ext cx="7177266" cy="123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8"/>
              </a:lnSpc>
              <a:spcBef>
                <a:spcPct val="0"/>
              </a:spcBef>
            </a:pPr>
            <a:r>
              <a:rPr lang="en-US" sz="7263">
                <a:solidFill>
                  <a:srgbClr val="F0F0F0"/>
                </a:solidFill>
                <a:latin typeface="Cinzel Bold"/>
                <a:ea typeface="Cinzel Bold"/>
                <a:cs typeface="Cinzel Bold"/>
                <a:sym typeface="Cinzel Bold"/>
              </a:rPr>
              <a:t>SUGGESTIONS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53753" y="2656032"/>
            <a:ext cx="373607" cy="3736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88587" y="4180490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25178" y="7402839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88587" y="5760481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88675" y="0"/>
            <a:ext cx="7288159" cy="10287000"/>
            <a:chOff x="0" y="0"/>
            <a:chExt cx="1919515" cy="2709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9515" cy="2709333"/>
            </a:xfrm>
            <a:custGeom>
              <a:avLst/>
              <a:gdLst/>
              <a:ahLst/>
              <a:cxnLst/>
              <a:rect l="l" t="t" r="r" b="b"/>
              <a:pathLst>
                <a:path w="1919515" h="2709333">
                  <a:moveTo>
                    <a:pt x="0" y="0"/>
                  </a:moveTo>
                  <a:lnTo>
                    <a:pt x="1919515" y="0"/>
                  </a:lnTo>
                  <a:lnTo>
                    <a:pt x="1919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91951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86494" y="169126"/>
            <a:ext cx="6692522" cy="9948748"/>
            <a:chOff x="0" y="0"/>
            <a:chExt cx="1762639" cy="26202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62640" cy="2620246"/>
            </a:xfrm>
            <a:custGeom>
              <a:avLst/>
              <a:gdLst/>
              <a:ahLst/>
              <a:cxnLst/>
              <a:rect l="l" t="t" r="r" b="b"/>
              <a:pathLst>
                <a:path w="1762640" h="2620246">
                  <a:moveTo>
                    <a:pt x="0" y="0"/>
                  </a:moveTo>
                  <a:lnTo>
                    <a:pt x="1762640" y="0"/>
                  </a:lnTo>
                  <a:lnTo>
                    <a:pt x="1762640" y="2620246"/>
                  </a:lnTo>
                  <a:lnTo>
                    <a:pt x="0" y="2620246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62639" cy="2677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‘Olist Store Analysis Project’ provides valuable insights of customers satisfaction and their thoughts on company’s product &amp; service.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analysis of the KPIs help the company in identifying areas of improvement and to take necessary actions.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is recommended to concentrate on week end sales, and to provide any special offers so as to increase the sales.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company can provide any vouchers or special discounts for credit card payments which may improve customer satifaction and accordingly will reflect on customer reviews.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company can bring more competetive prices to increase the sales and to attract the customers.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Since the long delivery/shipping days affects the customer satsifaction, company shall focus on increasing the delivery methods as much as possible to reduce the shipping days.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customer’s review is mostly limited to review score, only (30-40)% of total reviews have the proper feedbacks. Hence the company shall implement any new methods/conduct surveys that might let the them understand the customer’s thought on their products &amp; services.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1053" y="3691138"/>
            <a:ext cx="9645894" cy="1396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 dirty="0">
                <a:solidFill>
                  <a:srgbClr val="7ED957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4097714" y="5087739"/>
            <a:ext cx="100925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7674" y="192512"/>
            <a:ext cx="3944314" cy="86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76523" y="1249664"/>
            <a:ext cx="14963677" cy="108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297" lvl="1" indent="-313148" algn="l">
              <a:lnSpc>
                <a:spcPts val="4351"/>
              </a:lnSpc>
              <a:buFont typeface="Arial"/>
              <a:buChar char="•"/>
            </a:pPr>
            <a:r>
              <a:rPr lang="en-US" sz="29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There are totally 09 data sets were provided by the Olist company to answer their business questions.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104004" y="-4898373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592460" y="7852261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627765" y="2795906"/>
            <a:ext cx="2856016" cy="28560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4856" y="2913714"/>
            <a:ext cx="2007348" cy="802007"/>
            <a:chOff x="0" y="0"/>
            <a:chExt cx="610160" cy="243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160" cy="243780"/>
            </a:xfrm>
            <a:custGeom>
              <a:avLst/>
              <a:gdLst/>
              <a:ahLst/>
              <a:cxnLst/>
              <a:rect l="l" t="t" r="r" b="b"/>
              <a:pathLst>
                <a:path w="610160" h="243780">
                  <a:moveTo>
                    <a:pt x="0" y="0"/>
                  </a:moveTo>
                  <a:lnTo>
                    <a:pt x="610160" y="0"/>
                  </a:lnTo>
                  <a:lnTo>
                    <a:pt x="61016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10160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1174" y="3051192"/>
            <a:ext cx="274131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①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4658" y="3725246"/>
            <a:ext cx="2607545" cy="1801177"/>
            <a:chOff x="0" y="0"/>
            <a:chExt cx="686761" cy="4743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table contains the details of each unique orders. (purchase/delivery dates &amp; order status)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38952" y="2795906"/>
            <a:ext cx="2856016" cy="285601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725453" y="2913714"/>
            <a:ext cx="2047937" cy="802007"/>
            <a:chOff x="0" y="0"/>
            <a:chExt cx="622497" cy="2437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2497" cy="243780"/>
            </a:xfrm>
            <a:custGeom>
              <a:avLst/>
              <a:gdLst/>
              <a:ahLst/>
              <a:cxnLst/>
              <a:rect l="l" t="t" r="r" b="b"/>
              <a:pathLst>
                <a:path w="622497" h="243780">
                  <a:moveTo>
                    <a:pt x="0" y="0"/>
                  </a:moveTo>
                  <a:lnTo>
                    <a:pt x="622497" y="0"/>
                  </a:lnTo>
                  <a:lnTo>
                    <a:pt x="622497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622497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REVIEWS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65845" y="3725246"/>
            <a:ext cx="2607545" cy="1801177"/>
            <a:chOff x="0" y="0"/>
            <a:chExt cx="686761" cy="4743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contains the reviews given by the customer for the products they purchased.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262794" y="3051192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②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26864" y="2795906"/>
            <a:ext cx="2856016" cy="285601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60991" y="2913714"/>
            <a:ext cx="2000312" cy="802007"/>
            <a:chOff x="0" y="0"/>
            <a:chExt cx="608021" cy="2437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8021" cy="243780"/>
            </a:xfrm>
            <a:custGeom>
              <a:avLst/>
              <a:gdLst/>
              <a:ahLst/>
              <a:cxnLst/>
              <a:rect l="l" t="t" r="r" b="b"/>
              <a:pathLst>
                <a:path w="608021" h="243780">
                  <a:moveTo>
                    <a:pt x="0" y="0"/>
                  </a:moveTo>
                  <a:lnTo>
                    <a:pt x="608021" y="0"/>
                  </a:lnTo>
                  <a:lnTo>
                    <a:pt x="608021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608021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PAYMENTS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53758" y="3725246"/>
            <a:ext cx="2607545" cy="1801177"/>
            <a:chOff x="0" y="0"/>
            <a:chExt cx="686761" cy="47438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showcase the payments made by the customers for their orders.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872900" y="3051192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③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214777" y="2795906"/>
            <a:ext cx="2856016" cy="285601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905380" y="2913714"/>
            <a:ext cx="2043835" cy="802007"/>
            <a:chOff x="0" y="0"/>
            <a:chExt cx="621250" cy="2437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21250" cy="243780"/>
            </a:xfrm>
            <a:custGeom>
              <a:avLst/>
              <a:gdLst/>
              <a:ahLst/>
              <a:cxnLst/>
              <a:rect l="l" t="t" r="r" b="b"/>
              <a:pathLst>
                <a:path w="621250" h="24378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341670" y="3725246"/>
            <a:ext cx="2607545" cy="1801177"/>
            <a:chOff x="0" y="0"/>
            <a:chExt cx="686761" cy="4743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contains the details of all its customers.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444906" y="3051192"/>
            <a:ext cx="3175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④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804218" y="2795906"/>
            <a:ext cx="2856016" cy="285601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494822" y="2913714"/>
            <a:ext cx="2043835" cy="802007"/>
            <a:chOff x="0" y="0"/>
            <a:chExt cx="621250" cy="24378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21250" cy="243780"/>
            </a:xfrm>
            <a:custGeom>
              <a:avLst/>
              <a:gdLst/>
              <a:ahLst/>
              <a:cxnLst/>
              <a:rect l="l" t="t" r="r" b="b"/>
              <a:pathLst>
                <a:path w="621250" h="24378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 ITEMS 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931112" y="3725246"/>
            <a:ext cx="2607545" cy="1801177"/>
            <a:chOff x="0" y="0"/>
            <a:chExt cx="686761" cy="47438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gives us the details of price and freight value of each product  with respect to the all the orders.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013768" y="3051192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⑤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27765" y="6232948"/>
            <a:ext cx="2856016" cy="2856016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18368" y="6350755"/>
            <a:ext cx="2043835" cy="802007"/>
            <a:chOff x="0" y="0"/>
            <a:chExt cx="621250" cy="24378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21250" cy="243780"/>
            </a:xfrm>
            <a:custGeom>
              <a:avLst/>
              <a:gdLst/>
              <a:ahLst/>
              <a:cxnLst/>
              <a:rect l="l" t="t" r="r" b="b"/>
              <a:pathLst>
                <a:path w="621250" h="24378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PRODUCTS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754658" y="7162287"/>
            <a:ext cx="2607545" cy="1801177"/>
            <a:chOff x="0" y="0"/>
            <a:chExt cx="686761" cy="47438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holds the details of all its products from all the categories.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038952" y="6232948"/>
            <a:ext cx="2856016" cy="2856016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4729555" y="6350755"/>
            <a:ext cx="2043835" cy="802007"/>
            <a:chOff x="0" y="0"/>
            <a:chExt cx="621250" cy="24378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21250" cy="243780"/>
            </a:xfrm>
            <a:custGeom>
              <a:avLst/>
              <a:gdLst/>
              <a:ahLst/>
              <a:cxnLst/>
              <a:rect l="l" t="t" r="r" b="b"/>
              <a:pathLst>
                <a:path w="621250" h="243780">
                  <a:moveTo>
                    <a:pt x="0" y="0"/>
                  </a:moveTo>
                  <a:lnTo>
                    <a:pt x="621250" y="0"/>
                  </a:lnTo>
                  <a:lnTo>
                    <a:pt x="621250" y="243780"/>
                  </a:lnTo>
                  <a:lnTo>
                    <a:pt x="0" y="24378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621250" cy="272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SELLERS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4165845" y="7162287"/>
            <a:ext cx="2607545" cy="1801177"/>
            <a:chOff x="0" y="0"/>
            <a:chExt cx="686761" cy="474384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contains the informations of sellers who are selling their products across different locations.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831800" y="6488233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⑥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7626864" y="6232948"/>
            <a:ext cx="2856016" cy="2856016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8317468" y="6350755"/>
            <a:ext cx="2043835" cy="811532"/>
            <a:chOff x="0" y="0"/>
            <a:chExt cx="621250" cy="246676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621250" cy="246676"/>
            </a:xfrm>
            <a:custGeom>
              <a:avLst/>
              <a:gdLst/>
              <a:ahLst/>
              <a:cxnLst/>
              <a:rect l="l" t="t" r="r" b="b"/>
              <a:pathLst>
                <a:path w="621250" h="246676">
                  <a:moveTo>
                    <a:pt x="0" y="0"/>
                  </a:moveTo>
                  <a:lnTo>
                    <a:pt x="621250" y="0"/>
                  </a:lnTo>
                  <a:lnTo>
                    <a:pt x="621250" y="246676"/>
                  </a:lnTo>
                  <a:lnTo>
                    <a:pt x="0" y="246676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621250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 u="none" strike="noStrike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GEO LOCATION</a:t>
              </a:r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4262794" y="6488233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⑦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7753758" y="7162287"/>
            <a:ext cx="2607545" cy="1801177"/>
            <a:chOff x="0" y="0"/>
            <a:chExt cx="686761" cy="474384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686761" cy="474384"/>
            </a:xfrm>
            <a:custGeom>
              <a:avLst/>
              <a:gdLst/>
              <a:ahLst/>
              <a:cxnLst/>
              <a:rect l="l" t="t" r="r" b="b"/>
              <a:pathLst>
                <a:path w="686761" h="474384">
                  <a:moveTo>
                    <a:pt x="0" y="0"/>
                  </a:moveTo>
                  <a:lnTo>
                    <a:pt x="686761" y="0"/>
                  </a:lnTo>
                  <a:lnTo>
                    <a:pt x="686761" y="474384"/>
                  </a:lnTo>
                  <a:lnTo>
                    <a:pt x="0" y="47438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57150"/>
              <a:ext cx="686761" cy="531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provides the geographical information related to both the sellers and customers.</a:t>
              </a:r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7844325" y="6488233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⑧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1214777" y="6232948"/>
            <a:ext cx="5301962" cy="2856016"/>
            <a:chOff x="0" y="0"/>
            <a:chExt cx="1508897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508897" cy="812800"/>
            </a:xfrm>
            <a:custGeom>
              <a:avLst/>
              <a:gdLst/>
              <a:ahLst/>
              <a:cxnLst/>
              <a:rect l="l" t="t" r="r" b="b"/>
              <a:pathLst>
                <a:path w="1508897" h="812800">
                  <a:moveTo>
                    <a:pt x="0" y="0"/>
                  </a:moveTo>
                  <a:lnTo>
                    <a:pt x="1508897" y="0"/>
                  </a:lnTo>
                  <a:lnTo>
                    <a:pt x="1508897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150889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1905380" y="6350755"/>
            <a:ext cx="4534850" cy="811532"/>
            <a:chOff x="0" y="0"/>
            <a:chExt cx="1378427" cy="246676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378427" cy="246676"/>
            </a:xfrm>
            <a:custGeom>
              <a:avLst/>
              <a:gdLst/>
              <a:ahLst/>
              <a:cxnLst/>
              <a:rect l="l" t="t" r="r" b="b"/>
              <a:pathLst>
                <a:path w="1378427" h="246676">
                  <a:moveTo>
                    <a:pt x="0" y="0"/>
                  </a:moveTo>
                  <a:lnTo>
                    <a:pt x="1378427" y="0"/>
                  </a:lnTo>
                  <a:lnTo>
                    <a:pt x="1378427" y="246676"/>
                  </a:lnTo>
                  <a:lnTo>
                    <a:pt x="0" y="246676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28575"/>
              <a:ext cx="1378427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36"/>
                </a:lnSpc>
                <a:spcBef>
                  <a:spcPct val="0"/>
                </a:spcBef>
              </a:pPr>
              <a:r>
                <a:rPr lang="en-US" sz="1668">
                  <a:solidFill>
                    <a:srgbClr val="9F60E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PRODUCT CATEGORY TRANSLATION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341670" y="7171812"/>
            <a:ext cx="5098560" cy="1791652"/>
            <a:chOff x="0" y="0"/>
            <a:chExt cx="1342831" cy="47187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42831" cy="471876"/>
            </a:xfrm>
            <a:custGeom>
              <a:avLst/>
              <a:gdLst/>
              <a:ahLst/>
              <a:cxnLst/>
              <a:rect l="l" t="t" r="r" b="b"/>
              <a:pathLst>
                <a:path w="1342831" h="471876">
                  <a:moveTo>
                    <a:pt x="0" y="0"/>
                  </a:moveTo>
                  <a:lnTo>
                    <a:pt x="1342831" y="0"/>
                  </a:lnTo>
                  <a:lnTo>
                    <a:pt x="1342831" y="471876"/>
                  </a:lnTo>
                  <a:lnTo>
                    <a:pt x="0" y="471876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57150"/>
              <a:ext cx="1342831" cy="529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dataset provides the translated name for each products in English.</a:t>
              </a:r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11435381" y="6488233"/>
            <a:ext cx="393799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630113" y="2291195"/>
            <a:ext cx="10287000" cy="5704609"/>
          </a:xfrm>
          <a:custGeom>
            <a:avLst/>
            <a:gdLst/>
            <a:ahLst/>
            <a:cxnLst/>
            <a:rect l="l" t="t" r="r" b="b"/>
            <a:pathLst>
              <a:path w="10287000" h="5704609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517694" y="-474166"/>
            <a:ext cx="6382202" cy="10956964"/>
            <a:chOff x="0" y="0"/>
            <a:chExt cx="1680909" cy="28857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909" cy="2885785"/>
            </a:xfrm>
            <a:custGeom>
              <a:avLst/>
              <a:gdLst/>
              <a:ahLst/>
              <a:cxnLst/>
              <a:rect l="l" t="t" r="r" b="b"/>
              <a:pathLst>
                <a:path w="1680909" h="2885785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52641" y="1465364"/>
            <a:ext cx="13458937" cy="8271742"/>
            <a:chOff x="0" y="0"/>
            <a:chExt cx="3544741" cy="21785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44741" cy="2178566"/>
            </a:xfrm>
            <a:custGeom>
              <a:avLst/>
              <a:gdLst/>
              <a:ahLst/>
              <a:cxnLst/>
              <a:rect l="l" t="t" r="r" b="b"/>
              <a:pathLst>
                <a:path w="3544741" h="2178566">
                  <a:moveTo>
                    <a:pt x="0" y="0"/>
                  </a:moveTo>
                  <a:lnTo>
                    <a:pt x="3544741" y="0"/>
                  </a:lnTo>
                  <a:lnTo>
                    <a:pt x="3544741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44741" cy="22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2568406" y="7916168"/>
            <a:ext cx="9283968" cy="1101375"/>
          </a:xfrm>
          <a:custGeom>
            <a:avLst/>
            <a:gdLst/>
            <a:ahLst/>
            <a:cxnLst/>
            <a:rect l="l" t="t" r="r" b="b"/>
            <a:pathLst>
              <a:path w="9283968" h="1101375">
                <a:moveTo>
                  <a:pt x="0" y="0"/>
                </a:moveTo>
                <a:lnTo>
                  <a:pt x="9283968" y="0"/>
                </a:lnTo>
                <a:lnTo>
                  <a:pt x="9283968" y="1101375"/>
                </a:lnTo>
                <a:lnTo>
                  <a:pt x="0" y="110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 b="-14234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3226730" y="1643666"/>
            <a:ext cx="13116101" cy="7915138"/>
          </a:xfrm>
          <a:custGeom>
            <a:avLst/>
            <a:gdLst/>
            <a:ahLst/>
            <a:cxnLst/>
            <a:rect l="l" t="t" r="r" b="b"/>
            <a:pathLst>
              <a:path w="13116101" h="7915138">
                <a:moveTo>
                  <a:pt x="0" y="0"/>
                </a:moveTo>
                <a:lnTo>
                  <a:pt x="13116102" y="0"/>
                </a:lnTo>
                <a:lnTo>
                  <a:pt x="13116102" y="7915137"/>
                </a:lnTo>
                <a:lnTo>
                  <a:pt x="0" y="7915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1" b="-9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 rot="-5400000">
            <a:off x="-1418696" y="5263097"/>
            <a:ext cx="827174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8"/>
              </a:lnSpc>
              <a:spcBef>
                <a:spcPct val="0"/>
              </a:spcBef>
            </a:pPr>
            <a:r>
              <a:rPr lang="en-US" sz="4499" spc="161">
                <a:solidFill>
                  <a:srgbClr val="F9C31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SET RELATIONSHIP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379037" y="1465364"/>
            <a:ext cx="673604" cy="8271742"/>
            <a:chOff x="0" y="0"/>
            <a:chExt cx="177410" cy="21785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10" cy="2178566"/>
            </a:xfrm>
            <a:custGeom>
              <a:avLst/>
              <a:gdLst/>
              <a:ahLst/>
              <a:cxnLst/>
              <a:rect l="l" t="t" r="r" b="b"/>
              <a:pathLst>
                <a:path w="177410" h="2178566">
                  <a:moveTo>
                    <a:pt x="0" y="0"/>
                  </a:moveTo>
                  <a:lnTo>
                    <a:pt x="177410" y="0"/>
                  </a:lnTo>
                  <a:lnTo>
                    <a:pt x="177410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7410" cy="22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55312" y="1465364"/>
            <a:ext cx="13458937" cy="8271742"/>
            <a:chOff x="0" y="0"/>
            <a:chExt cx="3544741" cy="21785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44741" cy="2178566"/>
            </a:xfrm>
            <a:custGeom>
              <a:avLst/>
              <a:gdLst/>
              <a:ahLst/>
              <a:cxnLst/>
              <a:rect l="l" t="t" r="r" b="b"/>
              <a:pathLst>
                <a:path w="3544741" h="2178566">
                  <a:moveTo>
                    <a:pt x="0" y="0"/>
                  </a:moveTo>
                  <a:lnTo>
                    <a:pt x="3544741" y="0"/>
                  </a:lnTo>
                  <a:lnTo>
                    <a:pt x="3544741" y="2178566"/>
                  </a:lnTo>
                  <a:lnTo>
                    <a:pt x="0" y="217856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41000"/>
                  </a:srgbClr>
                </a:gs>
                <a:gs pos="100000">
                  <a:srgbClr val="CB6CE6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544741" cy="22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09988" y="1705927"/>
            <a:ext cx="6878012" cy="6875146"/>
          </a:xfrm>
          <a:custGeom>
            <a:avLst/>
            <a:gdLst/>
            <a:ahLst/>
            <a:cxnLst/>
            <a:rect l="l" t="t" r="r" b="b"/>
            <a:pathLst>
              <a:path w="6878012" h="6875146">
                <a:moveTo>
                  <a:pt x="0" y="0"/>
                </a:moveTo>
                <a:lnTo>
                  <a:pt x="6878012" y="0"/>
                </a:lnTo>
                <a:lnTo>
                  <a:pt x="6878012" y="6875146"/>
                </a:lnTo>
                <a:lnTo>
                  <a:pt x="0" y="6875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842057" y="-264113"/>
            <a:ext cx="3746253" cy="10815226"/>
            <a:chOff x="0" y="0"/>
            <a:chExt cx="986667" cy="2848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6667" cy="2848455"/>
            </a:xfrm>
            <a:custGeom>
              <a:avLst/>
              <a:gdLst/>
              <a:ahLst/>
              <a:cxnLst/>
              <a:rect l="l" t="t" r="r" b="b"/>
              <a:pathLst>
                <a:path w="986667" h="2848455">
                  <a:moveTo>
                    <a:pt x="0" y="0"/>
                  </a:moveTo>
                  <a:lnTo>
                    <a:pt x="986667" y="0"/>
                  </a:lnTo>
                  <a:lnTo>
                    <a:pt x="986667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6667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293" y="2600736"/>
            <a:ext cx="5085528" cy="508552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4768" y="1593700"/>
            <a:ext cx="572424" cy="572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93668" y="1662600"/>
            <a:ext cx="434624" cy="434624"/>
          </a:xfrm>
          <a:custGeom>
            <a:avLst/>
            <a:gdLst/>
            <a:ahLst/>
            <a:cxnLst/>
            <a:rect l="l" t="t" r="r" b="b"/>
            <a:pathLst>
              <a:path w="434624" h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166699" y="162633"/>
            <a:ext cx="1728636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KPI’s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71112" y="1580542"/>
            <a:ext cx="11986682" cy="598741"/>
            <a:chOff x="0" y="0"/>
            <a:chExt cx="3156986" cy="1576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56986" cy="157693"/>
            </a:xfrm>
            <a:custGeom>
              <a:avLst/>
              <a:gdLst/>
              <a:ahLst/>
              <a:cxnLst/>
              <a:rect l="l" t="t" r="r" b="b"/>
              <a:pathLst>
                <a:path w="3156986" h="157693">
                  <a:moveTo>
                    <a:pt x="0" y="0"/>
                  </a:moveTo>
                  <a:lnTo>
                    <a:pt x="3156986" y="0"/>
                  </a:lnTo>
                  <a:lnTo>
                    <a:pt x="3156986" y="157693"/>
                  </a:lnTo>
                  <a:lnTo>
                    <a:pt x="0" y="157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3156986" cy="26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4060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Weekday Vs Weekend (order_purchase_timestamp) Payment Statistics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4768" y="2996594"/>
            <a:ext cx="572424" cy="5724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93668" y="3065494"/>
            <a:ext cx="434624" cy="434624"/>
          </a:xfrm>
          <a:custGeom>
            <a:avLst/>
            <a:gdLst/>
            <a:ahLst/>
            <a:cxnLst/>
            <a:rect l="l" t="t" r="r" b="b"/>
            <a:pathLst>
              <a:path w="434624" h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1471112" y="2974196"/>
            <a:ext cx="10382773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Orders with review score 5 and payment type as credit card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24768" y="4540568"/>
            <a:ext cx="572424" cy="57242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693668" y="4609468"/>
            <a:ext cx="434624" cy="434624"/>
          </a:xfrm>
          <a:custGeom>
            <a:avLst/>
            <a:gdLst/>
            <a:ahLst/>
            <a:cxnLst/>
            <a:rect l="l" t="t" r="r" b="b"/>
            <a:pathLst>
              <a:path w="434624" h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471112" y="4280045"/>
            <a:ext cx="10382773" cy="98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number of days taken for order_delivered_customer_date for pet_shop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24768" y="6092525"/>
            <a:ext cx="572424" cy="5724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93668" y="6161425"/>
            <a:ext cx="434624" cy="434624"/>
          </a:xfrm>
          <a:custGeom>
            <a:avLst/>
            <a:gdLst/>
            <a:ahLst/>
            <a:cxnLst/>
            <a:rect l="l" t="t" r="r" b="b"/>
            <a:pathLst>
              <a:path w="434624" h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1471112" y="6070127"/>
            <a:ext cx="10174274" cy="51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price and payment values from customers of sao paulo city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24768" y="7644482"/>
            <a:ext cx="572424" cy="5724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693668" y="7713382"/>
            <a:ext cx="434624" cy="434624"/>
          </a:xfrm>
          <a:custGeom>
            <a:avLst/>
            <a:gdLst/>
            <a:ahLst/>
            <a:cxnLst/>
            <a:rect l="l" t="t" r="r" b="b"/>
            <a:pathLst>
              <a:path w="434624" h="434624">
                <a:moveTo>
                  <a:pt x="0" y="0"/>
                </a:moveTo>
                <a:lnTo>
                  <a:pt x="434624" y="0"/>
                </a:lnTo>
                <a:lnTo>
                  <a:pt x="434624" y="434624"/>
                </a:lnTo>
                <a:lnTo>
                  <a:pt x="0" y="4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1471112" y="7383959"/>
            <a:ext cx="10382773" cy="98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shipping days (order_delivered_customer_date - order_purchase_timestamp) Vs review scores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404176" y="2698692"/>
            <a:ext cx="4889636" cy="4889617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72" r="-16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967" y="563118"/>
            <a:ext cx="1261290" cy="62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1</a:t>
            </a:r>
          </a:p>
        </p:txBody>
      </p:sp>
      <p:sp>
        <p:nvSpPr>
          <p:cNvPr id="3" name="AutoShape 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315588" y="1524072"/>
            <a:ext cx="3399084" cy="8762928"/>
            <a:chOff x="0" y="0"/>
            <a:chExt cx="895232" cy="2307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5232" cy="2307932"/>
            </a:xfrm>
            <a:custGeom>
              <a:avLst/>
              <a:gdLst/>
              <a:ahLst/>
              <a:cxnLst/>
              <a:rect l="l" t="t" r="r" b="b"/>
              <a:pathLst>
                <a:path w="895232" h="23079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28" y="815820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840598" y="222467"/>
            <a:ext cx="587625" cy="1379694"/>
            <a:chOff x="0" y="0"/>
            <a:chExt cx="154766" cy="363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66" cy="363376"/>
            </a:xfrm>
            <a:custGeom>
              <a:avLst/>
              <a:gdLst/>
              <a:ahLst/>
              <a:cxnLst/>
              <a:rect l="l" t="t" r="r" b="b"/>
              <a:pathLst>
                <a:path w="154766" h="36337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2452646"/>
            <a:ext cx="7315588" cy="5381708"/>
            <a:chOff x="0" y="0"/>
            <a:chExt cx="1926739" cy="141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6739" cy="1417404"/>
            </a:xfrm>
            <a:custGeom>
              <a:avLst/>
              <a:gdLst/>
              <a:ahLst/>
              <a:cxnLst/>
              <a:rect l="l" t="t" r="r" b="b"/>
              <a:pathLst>
                <a:path w="1926739" h="1417404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0924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After analysing the orders &amp; payments data sets, we dervied the answer for first KPI which shows the majority of sales were done on week days (78% of total payments) that refers, the customers are buying products mostly on week days only.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will help the company to concentrate on week end sales and plan accordingly.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14672" y="2452646"/>
            <a:ext cx="7573328" cy="5381708"/>
            <a:chOff x="0" y="0"/>
            <a:chExt cx="1994621" cy="1417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94621" cy="1417404"/>
            </a:xfrm>
            <a:custGeom>
              <a:avLst/>
              <a:gdLst/>
              <a:ahLst/>
              <a:cxnLst/>
              <a:rect l="l" t="t" r="r" b="b"/>
              <a:pathLst>
                <a:path w="1994621" h="1417404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714672" y="3102362"/>
            <a:ext cx="7573328" cy="4082277"/>
          </a:xfrm>
          <a:custGeom>
            <a:avLst/>
            <a:gdLst/>
            <a:ahLst/>
            <a:cxnLst/>
            <a:rect l="l" t="t" r="r" b="b"/>
            <a:pathLst>
              <a:path w="7573328" h="4082277">
                <a:moveTo>
                  <a:pt x="0" y="0"/>
                </a:moveTo>
                <a:lnTo>
                  <a:pt x="7573328" y="0"/>
                </a:lnTo>
                <a:lnTo>
                  <a:pt x="7573328" y="4082276"/>
                </a:lnTo>
                <a:lnTo>
                  <a:pt x="0" y="408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3097912" y="698878"/>
            <a:ext cx="11671851" cy="37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7"/>
              </a:lnSpc>
              <a:spcBef>
                <a:spcPct val="0"/>
              </a:spcBef>
            </a:pPr>
            <a:r>
              <a:rPr lang="en-US" sz="2176" u="none" strike="noStrike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WEEKDAY VS WEEKEND (ORDER_PURCHASE_TIMESTAMP) PAYMENT STATISTICS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200717" y="173697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765" y="563118"/>
            <a:ext cx="1261290" cy="62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2</a:t>
            </a:r>
          </a:p>
        </p:txBody>
      </p:sp>
      <p:sp>
        <p:nvSpPr>
          <p:cNvPr id="3" name="AutoShape 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315588" y="1524072"/>
            <a:ext cx="3399084" cy="8762928"/>
            <a:chOff x="0" y="0"/>
            <a:chExt cx="895232" cy="2307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5232" cy="2307932"/>
            </a:xfrm>
            <a:custGeom>
              <a:avLst/>
              <a:gdLst/>
              <a:ahLst/>
              <a:cxnLst/>
              <a:rect l="l" t="t" r="r" b="b"/>
              <a:pathLst>
                <a:path w="895232" h="23079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28" y="815820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66" cy="363376"/>
            </a:xfrm>
            <a:custGeom>
              <a:avLst/>
              <a:gdLst/>
              <a:ahLst/>
              <a:cxnLst/>
              <a:rect l="l" t="t" r="r" b="b"/>
              <a:pathLst>
                <a:path w="154766" h="36337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14672" y="2452646"/>
            <a:ext cx="7573328" cy="5381708"/>
            <a:chOff x="0" y="0"/>
            <a:chExt cx="1994621" cy="141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4621" cy="1417404"/>
            </a:xfrm>
            <a:custGeom>
              <a:avLst/>
              <a:gdLst/>
              <a:ahLst/>
              <a:cxnLst/>
              <a:rect l="l" t="t" r="r" b="b"/>
              <a:pathLst>
                <a:path w="1994621" h="1417404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00717" y="173697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0" y="2452646"/>
            <a:ext cx="7315588" cy="5381708"/>
            <a:chOff x="0" y="0"/>
            <a:chExt cx="1926739" cy="14174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6739" cy="1417404"/>
            </a:xfrm>
            <a:custGeom>
              <a:avLst/>
              <a:gdLst/>
              <a:ahLst/>
              <a:cxnLst/>
              <a:rect l="l" t="t" r="r" b="b"/>
              <a:pathLst>
                <a:path w="1926739" h="1417404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0924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From the analysis of second KPI we could see that out of 98K+ orders, 44.3K orders have been made with credit card which has the review score ‘5’.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It is clearly visible that about 75% of their total customers are purchasing through credit cards, in that only 45% customers gave the review score ‘5’.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930477" y="2505644"/>
            <a:ext cx="7141718" cy="5275711"/>
          </a:xfrm>
          <a:custGeom>
            <a:avLst/>
            <a:gdLst/>
            <a:ahLst/>
            <a:cxnLst/>
            <a:rect l="l" t="t" r="r" b="b"/>
            <a:pathLst>
              <a:path w="7141718" h="5275711">
                <a:moveTo>
                  <a:pt x="0" y="0"/>
                </a:moveTo>
                <a:lnTo>
                  <a:pt x="7141718" y="0"/>
                </a:lnTo>
                <a:lnTo>
                  <a:pt x="7141718" y="5275712"/>
                </a:lnTo>
                <a:lnTo>
                  <a:pt x="0" y="527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3050433" y="698878"/>
            <a:ext cx="11988376" cy="37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7"/>
              </a:lnSpc>
              <a:spcBef>
                <a:spcPct val="0"/>
              </a:spcBef>
            </a:pPr>
            <a:r>
              <a:rPr lang="en-US" sz="2176" u="none" strike="noStrike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NUMBER OF ORDERS WITH REVIEW SCORE 5 AND PAYMENT TYPE AS CREDIT CARD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765" y="563118"/>
            <a:ext cx="1261290" cy="62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3</a:t>
            </a:r>
          </a:p>
        </p:txBody>
      </p:sp>
      <p:sp>
        <p:nvSpPr>
          <p:cNvPr id="3" name="AutoShape 3"/>
          <p:cNvSpPr/>
          <p:nvPr/>
        </p:nvSpPr>
        <p:spPr>
          <a:xfrm>
            <a:off x="952694" y="1462211"/>
            <a:ext cx="161248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315588" y="1462211"/>
            <a:ext cx="3399084" cy="8824789"/>
            <a:chOff x="0" y="0"/>
            <a:chExt cx="895232" cy="23242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5232" cy="2324224"/>
            </a:xfrm>
            <a:custGeom>
              <a:avLst/>
              <a:gdLst/>
              <a:ahLst/>
              <a:cxnLst/>
              <a:rect l="l" t="t" r="r" b="b"/>
              <a:pathLst>
                <a:path w="895232" h="2324224">
                  <a:moveTo>
                    <a:pt x="0" y="0"/>
                  </a:moveTo>
                  <a:lnTo>
                    <a:pt x="895232" y="0"/>
                  </a:lnTo>
                  <a:lnTo>
                    <a:pt x="895232" y="2324224"/>
                  </a:lnTo>
                  <a:lnTo>
                    <a:pt x="0" y="232422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232" cy="2371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28" y="815820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66" cy="363376"/>
            </a:xfrm>
            <a:custGeom>
              <a:avLst/>
              <a:gdLst/>
              <a:ahLst/>
              <a:cxnLst/>
              <a:rect l="l" t="t" r="r" b="b"/>
              <a:pathLst>
                <a:path w="154766" h="36337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14672" y="2452646"/>
            <a:ext cx="7573328" cy="5381708"/>
            <a:chOff x="0" y="0"/>
            <a:chExt cx="1994621" cy="141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4621" cy="1417404"/>
            </a:xfrm>
            <a:custGeom>
              <a:avLst/>
              <a:gdLst/>
              <a:ahLst/>
              <a:cxnLst/>
              <a:rect l="l" t="t" r="r" b="b"/>
              <a:pathLst>
                <a:path w="1994621" h="1417404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00717" y="173697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0" y="2452646"/>
            <a:ext cx="7315588" cy="5381708"/>
            <a:chOff x="0" y="0"/>
            <a:chExt cx="1926739" cy="14174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6739" cy="1417404"/>
            </a:xfrm>
            <a:custGeom>
              <a:avLst/>
              <a:gdLst/>
              <a:ahLst/>
              <a:cxnLst/>
              <a:rect l="l" t="t" r="r" b="b"/>
              <a:pathLst>
                <a:path w="1926739" h="1417404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0924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KPI shows that the average days taken for delivering the products of pet shop is ‘11’.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Since the delivery days is quite a long time, the company may focus to increase the delivery methods so that the no. of days taken will get reduce.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680851" y="2639063"/>
            <a:ext cx="5640970" cy="5008875"/>
          </a:xfrm>
          <a:custGeom>
            <a:avLst/>
            <a:gdLst/>
            <a:ahLst/>
            <a:cxnLst/>
            <a:rect l="l" t="t" r="r" b="b"/>
            <a:pathLst>
              <a:path w="5640970" h="5008875">
                <a:moveTo>
                  <a:pt x="0" y="0"/>
                </a:moveTo>
                <a:lnTo>
                  <a:pt x="5640970" y="0"/>
                </a:lnTo>
                <a:lnTo>
                  <a:pt x="5640970" y="5008874"/>
                </a:lnTo>
                <a:lnTo>
                  <a:pt x="0" y="5008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2955475" y="701832"/>
            <a:ext cx="13555177" cy="37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NUMBER OF DAYS TAKEN FOR ORDER_DELIVERED_CUSTOMER_DATE FOR PET_SHOP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765" y="563118"/>
            <a:ext cx="1261290" cy="62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4</a:t>
            </a:r>
          </a:p>
        </p:txBody>
      </p:sp>
      <p:sp>
        <p:nvSpPr>
          <p:cNvPr id="3" name="AutoShape 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315588" y="1524072"/>
            <a:ext cx="3399084" cy="8762928"/>
            <a:chOff x="0" y="0"/>
            <a:chExt cx="895232" cy="2307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5232" cy="2307932"/>
            </a:xfrm>
            <a:custGeom>
              <a:avLst/>
              <a:gdLst/>
              <a:ahLst/>
              <a:cxnLst/>
              <a:rect l="l" t="t" r="r" b="b"/>
              <a:pathLst>
                <a:path w="895232" h="23079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28" y="815820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66" cy="363376"/>
            </a:xfrm>
            <a:custGeom>
              <a:avLst/>
              <a:gdLst/>
              <a:ahLst/>
              <a:cxnLst/>
              <a:rect l="l" t="t" r="r" b="b"/>
              <a:pathLst>
                <a:path w="154766" h="36337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14672" y="2452646"/>
            <a:ext cx="7573328" cy="5381708"/>
            <a:chOff x="0" y="0"/>
            <a:chExt cx="1994621" cy="141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4621" cy="1417404"/>
            </a:xfrm>
            <a:custGeom>
              <a:avLst/>
              <a:gdLst/>
              <a:ahLst/>
              <a:cxnLst/>
              <a:rect l="l" t="t" r="r" b="b"/>
              <a:pathLst>
                <a:path w="1994621" h="1417404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00717" y="173697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0" y="2452646"/>
            <a:ext cx="7315588" cy="5381708"/>
            <a:chOff x="0" y="0"/>
            <a:chExt cx="1926739" cy="14174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6739" cy="1417404"/>
            </a:xfrm>
            <a:custGeom>
              <a:avLst/>
              <a:gdLst/>
              <a:ahLst/>
              <a:cxnLst/>
              <a:rect l="l" t="t" r="r" b="b"/>
              <a:pathLst>
                <a:path w="1926739" h="1417404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0924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Sao Paulo city is the 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  <a:hlinkClick r:id="rId4" tooltip="https://en.wikipedia.org/wiki/List_of_cities_in_Brazil_by_population"/>
                </a:rPr>
                <a:t>most populous city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 in 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  <a:hlinkClick r:id="rId5" tooltip="https://en.wikipedia.org/wiki/Brazil"/>
                </a:rPr>
                <a:t>Brazil</a:t>
              </a: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. 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The average payment and price value in this city is 151.74 &amp; 107.36 respectively.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This KPI helps is understanding the spending patterns of the customers in this region, identifying the high value customers and creating any marketing compaigns.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714672" y="2845065"/>
            <a:ext cx="7573327" cy="4596870"/>
          </a:xfrm>
          <a:custGeom>
            <a:avLst/>
            <a:gdLst/>
            <a:ahLst/>
            <a:cxnLst/>
            <a:rect l="l" t="t" r="r" b="b"/>
            <a:pathLst>
              <a:path w="7573327" h="4596870">
                <a:moveTo>
                  <a:pt x="0" y="0"/>
                </a:moveTo>
                <a:lnTo>
                  <a:pt x="7573328" y="0"/>
                </a:lnTo>
                <a:lnTo>
                  <a:pt x="7573328" y="4596870"/>
                </a:lnTo>
                <a:lnTo>
                  <a:pt x="0" y="4596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3082085" y="687262"/>
            <a:ext cx="12763864" cy="402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AVERAGE PRICE AND PAYMENT VALUES FROM CUSTOMERS OF SAO PAULO CITY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765" y="563118"/>
            <a:ext cx="1261290" cy="62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0F0F0"/>
                </a:solidFill>
                <a:latin typeface="Lato Bold"/>
                <a:ea typeface="Lato Bold"/>
                <a:cs typeface="Lato Bold"/>
                <a:sym typeface="Lato Bold"/>
              </a:rPr>
              <a:t>KPI 5</a:t>
            </a:r>
          </a:p>
        </p:txBody>
      </p:sp>
      <p:sp>
        <p:nvSpPr>
          <p:cNvPr id="3" name="AutoShape 3"/>
          <p:cNvSpPr/>
          <p:nvPr/>
        </p:nvSpPr>
        <p:spPr>
          <a:xfrm>
            <a:off x="952694" y="1524072"/>
            <a:ext cx="161248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315588" y="1524072"/>
            <a:ext cx="3399084" cy="8762928"/>
            <a:chOff x="0" y="0"/>
            <a:chExt cx="895232" cy="2307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5232" cy="2307932"/>
            </a:xfrm>
            <a:custGeom>
              <a:avLst/>
              <a:gdLst/>
              <a:ahLst/>
              <a:cxnLst/>
              <a:rect l="l" t="t" r="r" b="b"/>
              <a:pathLst>
                <a:path w="895232" h="2307932">
                  <a:moveTo>
                    <a:pt x="0" y="0"/>
                  </a:moveTo>
                  <a:lnTo>
                    <a:pt x="895232" y="0"/>
                  </a:lnTo>
                  <a:lnTo>
                    <a:pt x="895232" y="2307932"/>
                  </a:lnTo>
                  <a:lnTo>
                    <a:pt x="0" y="230793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95232" cy="2355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128" y="815820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81396" y="222467"/>
            <a:ext cx="587625" cy="1379694"/>
            <a:chOff x="0" y="0"/>
            <a:chExt cx="154766" cy="363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766" cy="363376"/>
            </a:xfrm>
            <a:custGeom>
              <a:avLst/>
              <a:gdLst/>
              <a:ahLst/>
              <a:cxnLst/>
              <a:rect l="l" t="t" r="r" b="b"/>
              <a:pathLst>
                <a:path w="154766" h="363376">
                  <a:moveTo>
                    <a:pt x="0" y="0"/>
                  </a:moveTo>
                  <a:lnTo>
                    <a:pt x="154766" y="0"/>
                  </a:lnTo>
                  <a:lnTo>
                    <a:pt x="154766" y="363376"/>
                  </a:lnTo>
                  <a:lnTo>
                    <a:pt x="0" y="36337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41000"/>
                  </a:srgbClr>
                </a:gs>
                <a:gs pos="100000">
                  <a:srgbClr val="FFFFFF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4766" cy="411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14672" y="2452646"/>
            <a:ext cx="7573328" cy="5381708"/>
            <a:chOff x="0" y="0"/>
            <a:chExt cx="1994621" cy="141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4621" cy="1417404"/>
            </a:xfrm>
            <a:custGeom>
              <a:avLst/>
              <a:gdLst/>
              <a:ahLst/>
              <a:cxnLst/>
              <a:rect l="l" t="t" r="r" b="b"/>
              <a:pathLst>
                <a:path w="1994621" h="1417404">
                  <a:moveTo>
                    <a:pt x="0" y="0"/>
                  </a:moveTo>
                  <a:lnTo>
                    <a:pt x="1994621" y="0"/>
                  </a:lnTo>
                  <a:lnTo>
                    <a:pt x="1994621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94621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00717" y="1736974"/>
            <a:ext cx="2087283" cy="521821"/>
          </a:xfrm>
          <a:custGeom>
            <a:avLst/>
            <a:gdLst/>
            <a:ahLst/>
            <a:cxnLst/>
            <a:rect l="l" t="t" r="r" b="b"/>
            <a:pathLst>
              <a:path w="2087283" h="521821">
                <a:moveTo>
                  <a:pt x="0" y="0"/>
                </a:moveTo>
                <a:lnTo>
                  <a:pt x="2087283" y="0"/>
                </a:lnTo>
                <a:lnTo>
                  <a:pt x="2087283" y="521820"/>
                </a:lnTo>
                <a:lnTo>
                  <a:pt x="0" y="52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0" y="2452646"/>
            <a:ext cx="7315588" cy="5381708"/>
            <a:chOff x="0" y="0"/>
            <a:chExt cx="1926739" cy="14174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6739" cy="1417404"/>
            </a:xfrm>
            <a:custGeom>
              <a:avLst/>
              <a:gdLst/>
              <a:ahLst/>
              <a:cxnLst/>
              <a:rect l="l" t="t" r="r" b="b"/>
              <a:pathLst>
                <a:path w="1926739" h="1417404">
                  <a:moveTo>
                    <a:pt x="0" y="0"/>
                  </a:moveTo>
                  <a:lnTo>
                    <a:pt x="1926739" y="0"/>
                  </a:lnTo>
                  <a:lnTo>
                    <a:pt x="1926739" y="1417404"/>
                  </a:lnTo>
                  <a:lnTo>
                    <a:pt x="0" y="1417404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926739" cy="147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9245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INSIGHT :-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0924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We could see that less days of shipping has the highest review score where as the more no. of days has the lowest score.</a:t>
              </a:r>
            </a:p>
            <a:p>
              <a:pPr algn="l">
                <a:lnSpc>
                  <a:spcPts val="2520"/>
                </a:lnSpc>
              </a:pPr>
              <a:endParaRPr lang="en-US" sz="18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If the products are delivered to the customers within less no. of days, the customer satisfaction is improved that leads to the positive reviews for the company.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883056" y="3124604"/>
            <a:ext cx="7236561" cy="4037791"/>
          </a:xfrm>
          <a:custGeom>
            <a:avLst/>
            <a:gdLst/>
            <a:ahLst/>
            <a:cxnLst/>
            <a:rect l="l" t="t" r="r" b="b"/>
            <a:pathLst>
              <a:path w="7236561" h="4037791">
                <a:moveTo>
                  <a:pt x="0" y="0"/>
                </a:moveTo>
                <a:lnTo>
                  <a:pt x="7236561" y="0"/>
                </a:lnTo>
                <a:lnTo>
                  <a:pt x="7236561" y="4037792"/>
                </a:lnTo>
                <a:lnTo>
                  <a:pt x="0" y="4037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3161217" y="479653"/>
            <a:ext cx="12722083" cy="81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  <a:spcBef>
                <a:spcPct val="0"/>
              </a:spcBef>
            </a:pPr>
            <a:r>
              <a:rPr lang="en-US" sz="2376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RELATIONSHIP BETWEEN SHIPPING DAYS (ORDER_DELIVERED_CUSTOMER_DATE - ORDER_PURCHASE_TIMESTAMP) VS REVIEW SCORES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Custom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League Spartan</vt:lpstr>
      <vt:lpstr>Open Sauce</vt:lpstr>
      <vt:lpstr>Open Sauce Bold</vt:lpstr>
      <vt:lpstr>Montserrat Classic Bold</vt:lpstr>
      <vt:lpstr>Montserrat Bold</vt:lpstr>
      <vt:lpstr>Horizon</vt:lpstr>
      <vt:lpstr>Times New Roman</vt:lpstr>
      <vt:lpstr>Calibri</vt:lpstr>
      <vt:lpstr>Poppins</vt:lpstr>
      <vt:lpstr>Cinzel Bold</vt:lpstr>
      <vt:lpstr>Poppins Bold Italics</vt:lpstr>
      <vt:lpstr>Lato Bold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STORE</dc:title>
  <cp:lastModifiedBy>Gnana Kumara</cp:lastModifiedBy>
  <cp:revision>3</cp:revision>
  <dcterms:created xsi:type="dcterms:W3CDTF">2006-08-16T00:00:00Z</dcterms:created>
  <dcterms:modified xsi:type="dcterms:W3CDTF">2024-07-30T13:42:35Z</dcterms:modified>
  <dc:identifier>DAGL-sYMYec</dc:identifier>
</cp:coreProperties>
</file>